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076" r:id="rId1"/>
  </p:sldMasterIdLst>
  <p:notesMasterIdLst>
    <p:notesMasterId r:id="rId13"/>
  </p:notesMasterIdLst>
  <p:handoutMasterIdLst>
    <p:handoutMasterId r:id="rId14"/>
  </p:handoutMasterIdLst>
  <p:sldIdLst>
    <p:sldId id="678" r:id="rId2"/>
    <p:sldId id="679" r:id="rId3"/>
    <p:sldId id="680" r:id="rId4"/>
    <p:sldId id="681" r:id="rId5"/>
    <p:sldId id="682" r:id="rId6"/>
    <p:sldId id="683" r:id="rId7"/>
    <p:sldId id="684" r:id="rId8"/>
    <p:sldId id="687" r:id="rId9"/>
    <p:sldId id="686" r:id="rId10"/>
    <p:sldId id="688" r:id="rId11"/>
    <p:sldId id="689" r:id="rId12"/>
  </p:sldIdLst>
  <p:sldSz cx="9144000" cy="6858000" type="screen4x3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33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7F7D0D-1C31-4E69-86CE-6CA24F45F5B6}" v="14" dt="2023-09-20T06:59:17.397"/>
    <p1510:client id="{48E0868F-5BF9-4663-ADB7-CB207408E6FD}" v="5" dt="2023-09-25T06:51:38.3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85257" autoAdjust="0"/>
  </p:normalViewPr>
  <p:slideViewPr>
    <p:cSldViewPr>
      <p:cViewPr varScale="1">
        <p:scale>
          <a:sx n="113" d="100"/>
          <a:sy n="113" d="100"/>
        </p:scale>
        <p:origin x="159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AE17D84-2C09-452A-8D8C-AB20BF8DE6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BD7A38-BC69-42C4-8C85-0A496C23872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D2FDE40-3E79-4478-8C8E-F568EF47001C}" type="datetimeFigureOut">
              <a:rPr lang="pt-PT"/>
              <a:pPr>
                <a:defRPr/>
              </a:pPr>
              <a:t>07/09/2026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4CA699-35DC-4AC7-BA0F-F8A6F659BFC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315FC1-32F8-4F35-9BA9-0F40EDB752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77D614C4-0676-4119-8306-D6EEF5CA3442}" type="slidenum">
              <a:rPr lang="pt-PT" altLang="en-US"/>
              <a:pPr/>
              <a:t>‹#›</a:t>
            </a:fld>
            <a:endParaRPr lang="pt-PT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815E4774-6718-467B-9F69-494B4EA4EB8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5DBAA661-0C63-4C93-A571-D0B1F12472A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90250CAD-BECE-83BE-9476-43A7A5645C2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25F4F946-9395-4AA4-BBF6-3FB1C52F1EE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5B0BE951-5054-4C49-947B-F97779F1D75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795A5A3B-549A-4B60-AC31-9BC276FEFD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panose="020F0502020204030204" pitchFamily="34" charset="0"/>
              </a:defRPr>
            </a:lvl1pPr>
          </a:lstStyle>
          <a:p>
            <a:fld id="{FFD40024-0CAB-478D-AE7B-85326EA5B784}" type="slidenum">
              <a:rPr lang="en-GB" altLang="pt-PT"/>
              <a:pPr/>
              <a:t>‹#›</a:t>
            </a:fld>
            <a:endParaRPr lang="en-GB" alt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232243ED-50C2-D43E-61EE-03AFFFA516D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2499FA1-B0CF-4F29-91F0-F7CF86B07BC7}" type="slidenum">
              <a:rPr lang="en-GB" altLang="pt-PT"/>
              <a:pPr>
                <a:spcBef>
                  <a:spcPct val="0"/>
                </a:spcBef>
              </a:pPr>
              <a:t>1</a:t>
            </a:fld>
            <a:endParaRPr lang="en-GB" altLang="pt-PT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A5F1AF5B-0255-5FF4-1310-DCEF6525DE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8D7E52B1-CD76-F21E-508E-30C6A0A9A3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9ACFEB7A-C361-79CC-AD9C-047C5B6B6C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FD5D897-B1E3-4BF9-9EE0-2937A12F0CE4}" type="slidenum">
              <a:rPr lang="en-GB" altLang="pt-PT"/>
              <a:pPr>
                <a:spcBef>
                  <a:spcPct val="0"/>
                </a:spcBef>
              </a:pPr>
              <a:t>2</a:t>
            </a:fld>
            <a:endParaRPr lang="en-GB" altLang="pt-PT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4F976DBA-B0B4-2815-723E-D724123C4F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CA764B09-ECA6-554D-92C5-BD37CA38BD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967CEA56-E6ED-C5DA-26BE-98B5CF1B34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7EBA1D9-82D6-4E95-AE08-CC1DFD241DAF}" type="slidenum">
              <a:rPr lang="en-GB" altLang="pt-PT"/>
              <a:pPr>
                <a:spcBef>
                  <a:spcPct val="0"/>
                </a:spcBef>
              </a:pPr>
              <a:t>3</a:t>
            </a:fld>
            <a:endParaRPr lang="en-GB" altLang="pt-PT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5368DAE6-CE2F-105F-3C4B-FC80B7931E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51D1C7D7-82A5-5099-BB56-19E9F66C65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D143A773-7E3B-9B45-1011-8C65F386A2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13AAA0A-98C9-4C27-B57C-DBA0088F2F73}" type="slidenum">
              <a:rPr lang="en-GB" altLang="pt-PT"/>
              <a:pPr>
                <a:spcBef>
                  <a:spcPct val="0"/>
                </a:spcBef>
              </a:pPr>
              <a:t>4</a:t>
            </a:fld>
            <a:endParaRPr lang="en-GB" altLang="pt-PT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90C6A024-709C-146E-0D7E-9DF360A05B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B1D64228-B1F4-ADA0-A3FC-D780A63B66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E4130492-4882-1211-01D0-E29A5372170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1A7EC43-3BF3-447D-B3BD-1F49C8BA00C4}" type="slidenum">
              <a:rPr lang="en-GB" altLang="pt-PT"/>
              <a:pPr algn="r" eaLnBrk="1" hangingPunct="1">
                <a:spcBef>
                  <a:spcPct val="0"/>
                </a:spcBef>
              </a:pPr>
              <a:t>5</a:t>
            </a:fld>
            <a:endParaRPr lang="en-GB" altLang="pt-PT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1023EE70-B8D9-5123-FA64-3B8DBCBD36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71C27A8B-CAEA-8AE4-3828-F23C4635C1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64F79DD6-EB65-3AC2-246B-161BD0EF49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E136BEA-99AE-4EA1-A67F-4EB546EFF2FF}" type="slidenum">
              <a:rPr lang="en-GB" altLang="pt-PT"/>
              <a:pPr>
                <a:spcBef>
                  <a:spcPct val="0"/>
                </a:spcBef>
              </a:pPr>
              <a:t>6</a:t>
            </a:fld>
            <a:endParaRPr lang="en-GB" altLang="pt-PT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CD1A174A-C754-1498-82D3-CD35653EAD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3500E4FF-C6D9-3CE4-FC2A-5415311D0B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FF08AF02-8839-522A-DEDB-31A7508D12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FC12C91-ECB3-49B0-9B95-156A34D306C5}" type="slidenum">
              <a:rPr lang="en-GB" altLang="pt-PT"/>
              <a:pPr>
                <a:spcBef>
                  <a:spcPct val="0"/>
                </a:spcBef>
              </a:pPr>
              <a:t>7</a:t>
            </a:fld>
            <a:endParaRPr lang="en-GB" altLang="pt-PT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0F40373B-1DFB-E2FC-7615-CB68FBDDCA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4CDEABF5-24FF-7F77-C9D7-57A1BC7C62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P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9DC566CD-2B03-BE66-80B8-BD4EB6C77B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D82890-3056-49A3-BD7E-4FA611141AE8}" type="slidenum">
              <a:rPr lang="en-GB" altLang="pt-PT"/>
              <a:pPr>
                <a:spcBef>
                  <a:spcPct val="0"/>
                </a:spcBef>
              </a:pPr>
              <a:t>8</a:t>
            </a:fld>
            <a:endParaRPr lang="en-GB" altLang="pt-PT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FA45E9D7-A8F7-8F6D-A625-A30AC54B8D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D6C34671-808F-0DE4-D599-CC1631EBCC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P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2E59AB1D-70C3-EEDC-86DC-D8B96CB93F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C1549AD-6E92-4849-A452-B95B2A7F9359}" type="slidenum">
              <a:rPr lang="en-GB" altLang="pt-PT"/>
              <a:pPr>
                <a:spcBef>
                  <a:spcPct val="0"/>
                </a:spcBef>
              </a:pPr>
              <a:t>9</a:t>
            </a:fld>
            <a:endParaRPr lang="en-GB" altLang="pt-PT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AEDF051A-69C8-BDAA-FC4E-66C83AF849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BF79AB57-0C22-E95E-A02A-634BB8C0A2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P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11D88112-8D7F-076D-B1C6-F272320877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C471103-28A2-4A53-8B9B-5BD06DFB0127}" type="slidenum">
              <a:rPr lang="en-GB" altLang="pt-PT"/>
              <a:pPr>
                <a:spcBef>
                  <a:spcPct val="0"/>
                </a:spcBef>
              </a:pPr>
              <a:t>10</a:t>
            </a:fld>
            <a:endParaRPr lang="en-GB" altLang="pt-PT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4469F94F-01F1-8D22-E3AA-82776C3E22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21291E30-43A9-AF81-C789-E531E52D40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F4D8A59F-F28D-47B4-AE21-B6C7C1F70357}" type="slidenum">
              <a:rPr lang="en-GB" altLang="pt-PT" smtClean="0"/>
              <a:pPr/>
              <a:t>‹#›</a:t>
            </a:fld>
            <a:endParaRPr lang="en-GB" altLang="pt-PT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234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FA715-5DE2-4C52-A496-D85480CAEE4C}" type="slidenum">
              <a:rPr lang="en-GB" altLang="pt-PT" smtClean="0"/>
              <a:pPr/>
              <a:t>‹#›</a:t>
            </a:fld>
            <a:endParaRPr lang="en-GB" altLang="pt-PT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6766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01046-7B11-48AE-B70A-99582CCD8138}" type="slidenum">
              <a:rPr lang="en-GB" altLang="pt-PT" smtClean="0"/>
              <a:pPr/>
              <a:t>‹#›</a:t>
            </a:fld>
            <a:endParaRPr lang="en-GB" altLang="pt-P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3242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F6811-C5C9-435D-88A7-6E61E51A0A50}" type="slidenum">
              <a:rPr lang="en-GB" altLang="pt-PT" smtClean="0"/>
              <a:pPr/>
              <a:t>‹#›</a:t>
            </a:fld>
            <a:endParaRPr lang="en-GB" altLang="pt-PT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9435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4A266-0DE8-4FCB-84F8-6EB87C88D011}" type="slidenum">
              <a:rPr lang="en-GB" altLang="pt-PT" smtClean="0"/>
              <a:pPr/>
              <a:t>‹#›</a:t>
            </a:fld>
            <a:endParaRPr lang="en-GB" altLang="pt-PT"/>
          </a:p>
        </p:txBody>
      </p:sp>
    </p:spTree>
    <p:extLst>
      <p:ext uri="{BB962C8B-B14F-4D97-AF65-F5344CB8AC3E}">
        <p14:creationId xmlns:p14="http://schemas.microsoft.com/office/powerpoint/2010/main" val="2366643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6EA545-95CA-4C7A-80A4-064A99948928}" type="slidenum">
              <a:rPr lang="en-GB" altLang="pt-PT" smtClean="0"/>
              <a:pPr/>
              <a:t>‹#›</a:t>
            </a:fld>
            <a:endParaRPr lang="en-GB" altLang="pt-PT"/>
          </a:p>
        </p:txBody>
      </p:sp>
    </p:spTree>
    <p:extLst>
      <p:ext uri="{BB962C8B-B14F-4D97-AF65-F5344CB8AC3E}">
        <p14:creationId xmlns:p14="http://schemas.microsoft.com/office/powerpoint/2010/main" val="3155989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90278-14D3-4437-A68C-4EFC923D1F13}" type="slidenum">
              <a:rPr lang="en-GB" altLang="pt-PT" smtClean="0"/>
              <a:pPr/>
              <a:t>‹#›</a:t>
            </a:fld>
            <a:endParaRPr lang="en-GB" altLang="pt-PT"/>
          </a:p>
        </p:txBody>
      </p:sp>
    </p:spTree>
    <p:extLst>
      <p:ext uri="{BB962C8B-B14F-4D97-AF65-F5344CB8AC3E}">
        <p14:creationId xmlns:p14="http://schemas.microsoft.com/office/powerpoint/2010/main" val="732792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6FC76-FCC7-4398-B06C-3817B275C516}" type="slidenum">
              <a:rPr lang="en-GB" altLang="pt-PT" smtClean="0"/>
              <a:pPr/>
              <a:t>‹#›</a:t>
            </a:fld>
            <a:endParaRPr lang="en-GB" altLang="pt-PT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3765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BA9A7-3776-4D05-B0A5-27EF2158603E}" type="slidenum">
              <a:rPr lang="en-GB" altLang="pt-PT" smtClean="0"/>
              <a:pPr/>
              <a:t>‹#›</a:t>
            </a:fld>
            <a:endParaRPr lang="en-GB" altLang="pt-PT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7012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E7E99A-C7EC-4607-B401-3A695984C5BB}" type="slidenum">
              <a:rPr lang="en-GB" altLang="pt-PT" smtClean="0"/>
              <a:pPr/>
              <a:t>‹#›</a:t>
            </a:fld>
            <a:endParaRPr lang="en-GB" altLang="pt-PT"/>
          </a:p>
        </p:txBody>
      </p:sp>
    </p:spTree>
    <p:extLst>
      <p:ext uri="{BB962C8B-B14F-4D97-AF65-F5344CB8AC3E}">
        <p14:creationId xmlns:p14="http://schemas.microsoft.com/office/powerpoint/2010/main" val="1173841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46E6F-FEDE-4CB8-A9A0-A9BF0A77E6AB}" type="slidenum">
              <a:rPr lang="en-GB" altLang="pt-PT" smtClean="0"/>
              <a:pPr/>
              <a:t>‹#›</a:t>
            </a:fld>
            <a:endParaRPr lang="en-GB" altLang="pt-PT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0750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DD8A496-B10C-4531-916C-C9E6D3140477}" type="slidenum">
              <a:rPr lang="en-GB" altLang="pt-PT" smtClean="0"/>
              <a:pPr/>
              <a:t>‹#›</a:t>
            </a:fld>
            <a:endParaRPr lang="en-GB" altLang="pt-PT"/>
          </a:p>
        </p:txBody>
      </p:sp>
    </p:spTree>
    <p:extLst>
      <p:ext uri="{BB962C8B-B14F-4D97-AF65-F5344CB8AC3E}">
        <p14:creationId xmlns:p14="http://schemas.microsoft.com/office/powerpoint/2010/main" val="2548096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77" r:id="rId1"/>
    <p:sldLayoutId id="2147485078" r:id="rId2"/>
    <p:sldLayoutId id="2147485079" r:id="rId3"/>
    <p:sldLayoutId id="2147485080" r:id="rId4"/>
    <p:sldLayoutId id="2147485081" r:id="rId5"/>
    <p:sldLayoutId id="2147485082" r:id="rId6"/>
    <p:sldLayoutId id="2147485083" r:id="rId7"/>
    <p:sldLayoutId id="2147485084" r:id="rId8"/>
    <p:sldLayoutId id="2147485085" r:id="rId9"/>
    <p:sldLayoutId id="2147485086" r:id="rId10"/>
    <p:sldLayoutId id="2147485087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marques@isa.ulisboa.p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pedroochoa@isa.ulisboa.pt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9E8C620-A21B-4271-B330-9867B4C18A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2060575"/>
            <a:ext cx="84582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25000"/>
              </a:lnSpc>
              <a:spcBef>
                <a:spcPct val="0"/>
              </a:spcBef>
              <a:buFontTx/>
              <a:buNone/>
              <a:defRPr/>
            </a:pPr>
            <a:endParaRPr lang="en-US" altLang="pt-PT" sz="44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094CC95-0E09-42EA-8AB8-0E3414113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4604990"/>
            <a:ext cx="8351837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  <a:defRPr/>
            </a:pPr>
            <a:r>
              <a:rPr lang="pt-PT" altLang="pt-PT" sz="2000" b="1" dirty="0">
                <a:latin typeface="+mn-lt"/>
                <a:cs typeface="Times New Roman" panose="02020603050405020304" pitchFamily="18" charset="0"/>
              </a:rPr>
              <a:t>Docentes: Susete Marques </a:t>
            </a:r>
            <a:r>
              <a:rPr lang="pt-PT" altLang="pt-PT" sz="2000" dirty="0">
                <a:latin typeface="+mn-lt"/>
                <a:cs typeface="Times New Roman" panose="02020603050405020304" pitchFamily="18" charset="0"/>
              </a:rPr>
              <a:t>- </a:t>
            </a:r>
            <a:r>
              <a:rPr lang="pt-PT" altLang="pt-PT" sz="2000" dirty="0">
                <a:latin typeface="+mn-lt"/>
                <a:cs typeface="Times New Roman" panose="02020603050405020304" pitchFamily="18" charset="0"/>
                <a:hlinkClick r:id="rId3"/>
              </a:rPr>
              <a:t>smarques@isa.ulisboa.pt</a:t>
            </a:r>
            <a:endParaRPr lang="pt-PT" altLang="pt-PT" sz="2000" dirty="0">
              <a:latin typeface="+mn-lt"/>
              <a:cs typeface="Times New Roman" panose="02020603050405020304" pitchFamily="18" charset="0"/>
            </a:endParaRPr>
          </a:p>
          <a:p>
            <a:pPr algn="ctr" eaLnBrk="1" hangingPunct="1">
              <a:buFontTx/>
              <a:buNone/>
              <a:defRPr/>
            </a:pPr>
            <a:r>
              <a:rPr lang="pt-PT" altLang="pt-PT" sz="2000" b="1" dirty="0">
                <a:latin typeface="+mn-lt"/>
              </a:rPr>
              <a:t>Pedro Carvalho </a:t>
            </a:r>
            <a:r>
              <a:rPr lang="pt-PT" altLang="pt-PT" sz="2000" dirty="0">
                <a:cs typeface="Times New Roman" panose="02020603050405020304" pitchFamily="18" charset="0"/>
              </a:rPr>
              <a:t>– </a:t>
            </a:r>
            <a:r>
              <a:rPr lang="pt-PT" altLang="pt-PT" sz="2000" dirty="0">
                <a:latin typeface="+mn-lt"/>
                <a:hlinkClick r:id="rId4"/>
              </a:rPr>
              <a:t>pedroochoa@isa.ulisboa.pt</a:t>
            </a:r>
            <a:endParaRPr lang="pt-PT" altLang="pt-PT" sz="2000" dirty="0">
              <a:latin typeface="+mn-lt"/>
            </a:endParaRPr>
          </a:p>
          <a:p>
            <a:pPr algn="ctr" eaLnBrk="1" hangingPunct="1">
              <a:buFontTx/>
              <a:buNone/>
              <a:defRPr/>
            </a:pPr>
            <a:endParaRPr lang="en-US" altLang="pt-PT" sz="2000" dirty="0">
              <a:latin typeface="+mn-lt"/>
            </a:endParaRPr>
          </a:p>
        </p:txBody>
      </p:sp>
      <p:sp>
        <p:nvSpPr>
          <p:cNvPr id="3077" name="Text Box 6">
            <a:extLst>
              <a:ext uri="{FF2B5EF4-FFF2-40B4-BE49-F238E27FC236}">
                <a16:creationId xmlns:a16="http://schemas.microsoft.com/office/drawing/2014/main" id="{F9DFC974-58AF-43F3-B17E-10E506866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88900"/>
            <a:ext cx="39433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pt-PT" sz="2000" b="1" dirty="0" err="1">
                <a:latin typeface="+mn-lt"/>
              </a:rPr>
              <a:t>Licenciatura</a:t>
            </a:r>
            <a:r>
              <a:rPr lang="en-GB" altLang="pt-PT" sz="2000" b="1" dirty="0">
                <a:latin typeface="+mn-lt"/>
              </a:rPr>
              <a:t> </a:t>
            </a:r>
            <a:r>
              <a:rPr lang="en-GB" altLang="pt-PT" sz="2000" b="1" dirty="0" err="1">
                <a:latin typeface="+mn-lt"/>
              </a:rPr>
              <a:t>em</a:t>
            </a:r>
            <a:r>
              <a:rPr lang="en-GB" altLang="pt-PT" sz="2000" b="1" dirty="0">
                <a:latin typeface="+mn-lt"/>
              </a:rPr>
              <a:t> </a:t>
            </a:r>
            <a:r>
              <a:rPr lang="en-GB" altLang="pt-PT" sz="2000" b="1" dirty="0" err="1">
                <a:latin typeface="+mn-lt"/>
              </a:rPr>
              <a:t>Eng</a:t>
            </a:r>
            <a:r>
              <a:rPr lang="en-GB" altLang="pt-PT" sz="2000" b="1" dirty="0">
                <a:latin typeface="+mn-lt"/>
              </a:rPr>
              <a:t>ª </a:t>
            </a:r>
            <a:r>
              <a:rPr lang="en-GB" altLang="pt-PT" sz="2000" b="1" dirty="0" err="1">
                <a:latin typeface="+mn-lt"/>
              </a:rPr>
              <a:t>Florestal</a:t>
            </a:r>
            <a:r>
              <a:rPr lang="en-GB" altLang="pt-PT" sz="2000" b="1" dirty="0">
                <a:latin typeface="+mn-lt"/>
              </a:rPr>
              <a:t> e dos </a:t>
            </a:r>
            <a:r>
              <a:rPr lang="en-GB" altLang="pt-PT" sz="2000" b="1" dirty="0" err="1">
                <a:latin typeface="+mn-lt"/>
              </a:rPr>
              <a:t>Recursos</a:t>
            </a:r>
            <a:r>
              <a:rPr lang="en-GB" altLang="pt-PT" sz="2000" b="1" dirty="0">
                <a:latin typeface="+mn-lt"/>
              </a:rPr>
              <a:t> </a:t>
            </a:r>
            <a:r>
              <a:rPr lang="en-GB" altLang="pt-PT" sz="2000" b="1" dirty="0" err="1">
                <a:latin typeface="+mn-lt"/>
              </a:rPr>
              <a:t>Naturais</a:t>
            </a:r>
            <a:endParaRPr lang="en-GB" altLang="pt-PT" sz="2000" b="1" dirty="0">
              <a:latin typeface="+mn-lt"/>
            </a:endParaRPr>
          </a:p>
        </p:txBody>
      </p:sp>
      <p:pic>
        <p:nvPicPr>
          <p:cNvPr id="17413" name="Picture 7" descr="logo_cef_home">
            <a:extLst>
              <a:ext uri="{FF2B5EF4-FFF2-40B4-BE49-F238E27FC236}">
                <a16:creationId xmlns:a16="http://schemas.microsoft.com/office/drawing/2014/main" id="{04DC8B6B-22A9-CE29-26BD-A686D80C88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463" y="79375"/>
            <a:ext cx="25400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8" descr="Cabecalho.png">
            <a:extLst>
              <a:ext uri="{FF2B5EF4-FFF2-40B4-BE49-F238E27FC236}">
                <a16:creationId xmlns:a16="http://schemas.microsoft.com/office/drawing/2014/main" id="{45EF4CE8-F7D2-B309-62E0-2BAD66627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07"/>
          <a:stretch>
            <a:fillRect/>
          </a:stretch>
        </p:blipFill>
        <p:spPr bwMode="auto">
          <a:xfrm>
            <a:off x="7383463" y="88900"/>
            <a:ext cx="1543050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D7924D3-B499-476D-B12A-51A83C6941CC}"/>
              </a:ext>
            </a:extLst>
          </p:cNvPr>
          <p:cNvSpPr/>
          <p:nvPr/>
        </p:nvSpPr>
        <p:spPr>
          <a:xfrm>
            <a:off x="482941" y="1569690"/>
            <a:ext cx="8083550" cy="387798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5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Planeamento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 e </a:t>
            </a:r>
            <a:r>
              <a:rPr lang="en-US" sz="5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Certificação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 de </a:t>
            </a:r>
            <a:r>
              <a:rPr lang="en-US" sz="5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Gestão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 </a:t>
            </a:r>
            <a:r>
              <a:rPr lang="en-US" sz="5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Florestal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 </a:t>
            </a:r>
          </a:p>
          <a:p>
            <a:pPr algn="ctr">
              <a:defRPr/>
            </a:pPr>
            <a:endParaRPr lang="en-US" sz="2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</a:endParaRPr>
          </a:p>
          <a:p>
            <a:pPr algn="ctr">
              <a:defRPr/>
            </a:pP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PCGFloT03 – </a:t>
            </a:r>
            <a:r>
              <a:rPr lang="en-US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Lecionada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 </a:t>
            </a:r>
            <a:r>
              <a:rPr lang="en-US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em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</a:rPr>
              <a:t> Lingua Portuguesa</a:t>
            </a:r>
          </a:p>
          <a:p>
            <a:pPr algn="ctr">
              <a:defRPr/>
            </a:pPr>
            <a:endParaRPr lang="en-US" sz="2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</a:endParaRPr>
          </a:p>
          <a:p>
            <a:pPr algn="ctr">
              <a:defRPr/>
            </a:pPr>
            <a:endParaRPr lang="en-US" sz="5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8342FA-E3C5-47BC-B7C0-455B858EF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7125" y="6578600"/>
            <a:ext cx="395288" cy="2794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fld id="{C34F7EB8-27D4-440B-9416-A1A028FA3C56}" type="slidenum">
              <a:rPr lang="en-GB" altLang="pt-PT"/>
              <a:pPr/>
              <a:t>1</a:t>
            </a:fld>
            <a:endParaRPr lang="en-GB" altLang="pt-P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D8D2AF2F-F59B-4315-8468-DE7A776077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" y="188640"/>
            <a:ext cx="815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pt-PT" altLang="pt-PT" sz="2400" b="1" dirty="0" err="1">
                <a:latin typeface="+mn-lt"/>
              </a:rPr>
              <a:t>Objectivos</a:t>
            </a:r>
            <a:endParaRPr lang="en-GB" altLang="pt-PT" sz="2400" b="1" dirty="0">
              <a:latin typeface="+mn-lt"/>
            </a:endParaRPr>
          </a:p>
        </p:txBody>
      </p:sp>
      <p:sp>
        <p:nvSpPr>
          <p:cNvPr id="5124" name="Text Box 8">
            <a:extLst>
              <a:ext uri="{FF2B5EF4-FFF2-40B4-BE49-F238E27FC236}">
                <a16:creationId xmlns:a16="http://schemas.microsoft.com/office/drawing/2014/main" id="{503C7DFC-0A5D-42DB-8A39-EF7A36B32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124744"/>
            <a:ext cx="777557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defRPr/>
            </a:pPr>
            <a:r>
              <a:rPr lang="pt-PT" sz="2000" dirty="0">
                <a:latin typeface="+mn-lt"/>
              </a:rPr>
              <a:t>(1) Conhecer conceitos e elementos básicos do planeamento da gestão e certificação.</a:t>
            </a:r>
          </a:p>
          <a:p>
            <a:pPr algn="just">
              <a:defRPr/>
            </a:pPr>
            <a:r>
              <a:rPr lang="pt-PT" sz="2000" dirty="0">
                <a:latin typeface="+mn-lt"/>
              </a:rPr>
              <a:t>(2) Entender a importância dos princípios básicos da economia e análise da decisão e sua integração no planeamento da gestão, conservação e proteção da floresta.</a:t>
            </a:r>
          </a:p>
          <a:p>
            <a:pPr algn="just">
              <a:defRPr/>
            </a:pPr>
            <a:r>
              <a:rPr lang="pt-PT" sz="2000" dirty="0">
                <a:latin typeface="+mn-lt"/>
              </a:rPr>
              <a:t>(3) Conhecer técnicas para apoiar o gestão florestal e certificação e</a:t>
            </a:r>
          </a:p>
          <a:p>
            <a:pPr algn="just">
              <a:defRPr/>
            </a:pPr>
            <a:r>
              <a:rPr lang="pt-PT" sz="2000" dirty="0">
                <a:latin typeface="+mn-lt"/>
              </a:rPr>
              <a:t>(4) Familiarizar-se com o planeamento da gestão e o contexto de certificação - problemas de gestão em áreas de propriedade privada não industrial, em áreas florestais industriais, em florestas públicas ou florestas comunitárias e em áreas de conservação e proteção, problemas de certificação em grupo e regional.</a:t>
            </a:r>
          </a:p>
          <a:p>
            <a:pPr algn="just">
              <a:defRPr/>
            </a:pPr>
            <a:endParaRPr lang="pt-PT" sz="2000" dirty="0"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>
            <a:extLst>
              <a:ext uri="{FF2B5EF4-FFF2-40B4-BE49-F238E27FC236}">
                <a16:creationId xmlns:a16="http://schemas.microsoft.com/office/drawing/2014/main" id="{F311F8C3-DFEA-4330-9140-3DE1127ED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231775"/>
            <a:ext cx="815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pt-PT" altLang="pt-PT" sz="2400" b="1" dirty="0">
                <a:latin typeface="+mn-lt"/>
              </a:rPr>
              <a:t>Tópicos</a:t>
            </a:r>
            <a:endParaRPr lang="en-GB" altLang="pt-PT" sz="2400" b="1" dirty="0">
              <a:latin typeface="+mn-lt"/>
            </a:endParaRPr>
          </a:p>
        </p:txBody>
      </p:sp>
      <p:sp>
        <p:nvSpPr>
          <p:cNvPr id="7172" name="Text Box 5">
            <a:extLst>
              <a:ext uri="{FF2B5EF4-FFF2-40B4-BE49-F238E27FC236}">
                <a16:creationId xmlns:a16="http://schemas.microsoft.com/office/drawing/2014/main" id="{AA56CF73-BCC7-49FC-814D-96B261332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40723"/>
            <a:ext cx="7850187" cy="555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50000"/>
              </a:lnSpc>
              <a:defRPr/>
            </a:pPr>
            <a:endParaRPr lang="pt-PT" sz="1800" b="1" dirty="0">
              <a:latin typeface="+mn-lt"/>
            </a:endParaRPr>
          </a:p>
          <a:p>
            <a:pPr>
              <a:lnSpc>
                <a:spcPct val="150000"/>
              </a:lnSpc>
              <a:defRPr/>
            </a:pPr>
            <a:r>
              <a:rPr lang="pt-PT" sz="1800" b="1" dirty="0">
                <a:latin typeface="+mn-lt"/>
              </a:rPr>
              <a:t> </a:t>
            </a:r>
            <a:r>
              <a:rPr lang="en-US" sz="1800" b="1" dirty="0" err="1">
                <a:latin typeface="+mn-lt"/>
              </a:rPr>
              <a:t>Tópico</a:t>
            </a:r>
            <a:r>
              <a:rPr lang="en-US" sz="1800" b="1" dirty="0">
                <a:latin typeface="+mn-lt"/>
              </a:rPr>
              <a:t> 1  </a:t>
            </a:r>
            <a:r>
              <a:rPr lang="en-US" sz="1800" b="1" dirty="0" err="1">
                <a:latin typeface="+mn-lt"/>
              </a:rPr>
              <a:t>Certificação</a:t>
            </a:r>
            <a:r>
              <a:rPr lang="en-US" sz="1800" b="1" dirty="0">
                <a:latin typeface="+mn-lt"/>
              </a:rPr>
              <a:t> Florestal (P Ochoa)</a:t>
            </a:r>
          </a:p>
          <a:p>
            <a:pPr marL="285750" lvl="1" algn="just">
              <a:buFontTx/>
              <a:buChar char="-"/>
              <a:defRPr/>
            </a:pPr>
            <a:endParaRPr lang="pt-PT" sz="1800" dirty="0">
              <a:latin typeface="+mn-lt"/>
            </a:endParaRPr>
          </a:p>
          <a:p>
            <a:pPr lvl="1" algn="just">
              <a:defRPr/>
            </a:pPr>
            <a:r>
              <a:rPr lang="pt-PT" sz="1800" dirty="0">
                <a:latin typeface="+mn-lt"/>
              </a:rPr>
              <a:t>Conceito de qualidade, Certificação da qualidade,  Certificação de sistemas de gestão florestal sustentável. Certificação de Produto e Análise do ciclo de vida (ACV). Processo de certificação. Programas (ou sistemas) de certificação. </a:t>
            </a:r>
          </a:p>
          <a:p>
            <a:pPr lvl="1" algn="just">
              <a:defRPr/>
            </a:pPr>
            <a:r>
              <a:rPr lang="pt-PT" sz="1800" dirty="0">
                <a:latin typeface="+mn-lt"/>
              </a:rPr>
              <a:t>Análise comparativa. Procedimentos para certificação: individual, grupo e regional (exemplos). Norma Portuguesa NP 4406: 2003. Certificação de produtos florestais. Certificação para praticas "boa gestão" e "capacitação".</a:t>
            </a:r>
          </a:p>
          <a:p>
            <a:pPr>
              <a:lnSpc>
                <a:spcPct val="150000"/>
              </a:lnSpc>
              <a:defRPr/>
            </a:pPr>
            <a:r>
              <a:rPr lang="pt-PT" sz="1800" b="1" dirty="0">
                <a:latin typeface="+mn-lt"/>
              </a:rPr>
              <a:t>Tópico 2.  Introdução à gestão dos recursos florestais e economia (</a:t>
            </a:r>
            <a:r>
              <a:rPr lang="pt-PT" sz="1800" b="1" dirty="0" err="1">
                <a:latin typeface="+mn-lt"/>
              </a:rPr>
              <a:t>SMarques</a:t>
            </a:r>
            <a:r>
              <a:rPr lang="pt-PT" sz="1800" b="1" dirty="0">
                <a:latin typeface="+mn-lt"/>
              </a:rPr>
              <a:t>)</a:t>
            </a:r>
          </a:p>
          <a:p>
            <a:pPr lvl="1">
              <a:lnSpc>
                <a:spcPct val="150000"/>
              </a:lnSpc>
              <a:defRPr/>
            </a:pPr>
            <a:r>
              <a:rPr lang="pt-PT" sz="1800" dirty="0">
                <a:latin typeface="+mn-lt"/>
              </a:rPr>
              <a:t>Especificidades da gestão dos recursos naturais e economia. Conceitos e elementos básicos da gestão florestal e certificação </a:t>
            </a:r>
          </a:p>
          <a:p>
            <a:pPr lvl="1">
              <a:lnSpc>
                <a:spcPct val="150000"/>
              </a:lnSpc>
              <a:defRPr/>
            </a:pPr>
            <a:r>
              <a:rPr lang="pt-PT" sz="1800" dirty="0">
                <a:latin typeface="+mn-lt"/>
              </a:rPr>
              <a:t>Tipos de problemas de planeamento da gestão florestal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18918F37-E284-4942-9507-04A7317C8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499" y="116632"/>
            <a:ext cx="815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pt-PT" altLang="pt-PT" sz="2400" b="1" dirty="0">
                <a:latin typeface="+mn-lt"/>
              </a:rPr>
              <a:t>Tópicos</a:t>
            </a:r>
            <a:endParaRPr lang="en-GB" altLang="pt-PT" sz="2400" b="1" dirty="0">
              <a:latin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D7E215-C5EB-4877-9A59-1F51B199BB68}"/>
              </a:ext>
            </a:extLst>
          </p:cNvPr>
          <p:cNvSpPr/>
          <p:nvPr/>
        </p:nvSpPr>
        <p:spPr>
          <a:xfrm>
            <a:off x="560696" y="3416507"/>
            <a:ext cx="7921625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pt-PT" b="1" dirty="0"/>
              <a:t>    -Tópico 4. Planeamento da gestão do povoamento florestal, </a:t>
            </a:r>
          </a:p>
          <a:p>
            <a:pPr algn="just">
              <a:defRPr/>
            </a:pPr>
            <a:r>
              <a:rPr lang="pt-PT" b="1" dirty="0"/>
              <a:t>      conservação e proteção. (</a:t>
            </a:r>
            <a:r>
              <a:rPr lang="pt-PT" b="1" dirty="0" err="1"/>
              <a:t>SMarques</a:t>
            </a:r>
            <a:r>
              <a:rPr lang="pt-PT" b="1" dirty="0"/>
              <a:t>)</a:t>
            </a:r>
            <a:endParaRPr lang="pt-PT" dirty="0"/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pt-PT" b="1" dirty="0"/>
          </a:p>
          <a:p>
            <a:pPr marL="0" lvl="1" algn="just">
              <a:defRPr/>
            </a:pPr>
            <a:r>
              <a:rPr lang="pt-PT" dirty="0"/>
              <a:t>	A estruturação e o desenvolvimento dos processos de planeamento. Critérios</a:t>
            </a:r>
          </a:p>
          <a:p>
            <a:pPr marL="0" lvl="1" algn="just">
              <a:defRPr/>
            </a:pPr>
            <a:r>
              <a:rPr lang="pt-PT" dirty="0"/>
              <a:t>       de decisão. Os problemas e os modelos de planeamento da gestão de</a:t>
            </a:r>
          </a:p>
          <a:p>
            <a:pPr marL="0" lvl="1" algn="just">
              <a:defRPr/>
            </a:pPr>
            <a:r>
              <a:rPr lang="pt-PT" dirty="0"/>
              <a:t>       povoamentos com composição pura e estrutura regular e de povoamentos   </a:t>
            </a:r>
          </a:p>
          <a:p>
            <a:pPr marL="0" lvl="1" algn="just">
              <a:defRPr/>
            </a:pPr>
            <a:r>
              <a:rPr lang="pt-PT" dirty="0"/>
              <a:t>       com composição mista e com estrutura irregular 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en-US" dirty="0"/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pt-PT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1DC0EA-A21B-4BE7-931E-ECB5BC515E30}"/>
              </a:ext>
            </a:extLst>
          </p:cNvPr>
          <p:cNvSpPr/>
          <p:nvPr/>
        </p:nvSpPr>
        <p:spPr>
          <a:xfrm>
            <a:off x="606734" y="856170"/>
            <a:ext cx="7875587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pt-PT" b="1" dirty="0"/>
              <a:t>Tópico 3. Economia e avaliação. O Mercado e alocação de recursos florestais. (</a:t>
            </a:r>
            <a:r>
              <a:rPr lang="pt-PT" b="1" dirty="0" err="1"/>
              <a:t>SMarques</a:t>
            </a:r>
            <a:r>
              <a:rPr lang="pt-PT" b="1" dirty="0"/>
              <a:t>)</a:t>
            </a:r>
          </a:p>
          <a:p>
            <a:pPr algn="just">
              <a:defRPr/>
            </a:pPr>
            <a:r>
              <a:rPr lang="pt-PT" dirty="0"/>
              <a:t>	- O Mercado e alocação de recursos florestais. Imperfeições de mercado e externalidades. </a:t>
            </a:r>
          </a:p>
          <a:p>
            <a:pPr algn="just">
              <a:defRPr/>
            </a:pPr>
            <a:r>
              <a:rPr lang="pt-PT" dirty="0"/>
              <a:t>	- Primeira aproximação da avaliação de bens e serviços florestais: o produto, a árvore, o povoamento e a floresta. Tempo e juros. </a:t>
            </a:r>
          </a:p>
          <a:p>
            <a:pPr algn="just">
              <a:defRPr/>
            </a:pPr>
            <a:r>
              <a:rPr lang="pt-PT" dirty="0"/>
              <a:t>	- A aritmética de juros e avaliação prática de terrenos florestais. Compensação e avaliação de danos.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A6FF268D-BEB8-418C-B53E-5717A6347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2700"/>
            <a:ext cx="815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pt-PT" altLang="pt-PT" sz="2400" b="1" dirty="0">
                <a:latin typeface="+mn-lt"/>
              </a:rPr>
              <a:t>Calendário</a:t>
            </a:r>
            <a:endParaRPr lang="en-GB" altLang="pt-PT" sz="2400" b="1" dirty="0">
              <a:latin typeface="+mn-lt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778DE78-CF2F-49D1-979F-0270CE24DF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096308"/>
              </p:ext>
            </p:extLst>
          </p:nvPr>
        </p:nvGraphicFramePr>
        <p:xfrm>
          <a:off x="2771800" y="216293"/>
          <a:ext cx="6078880" cy="61995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6806">
                  <a:extLst>
                    <a:ext uri="{9D8B030D-6E8A-4147-A177-3AD203B41FA5}">
                      <a16:colId xmlns:a16="http://schemas.microsoft.com/office/drawing/2014/main" val="248271578"/>
                    </a:ext>
                  </a:extLst>
                </a:gridCol>
                <a:gridCol w="1977530">
                  <a:extLst>
                    <a:ext uri="{9D8B030D-6E8A-4147-A177-3AD203B41FA5}">
                      <a16:colId xmlns:a16="http://schemas.microsoft.com/office/drawing/2014/main" val="787771021"/>
                    </a:ext>
                  </a:extLst>
                </a:gridCol>
                <a:gridCol w="3054544">
                  <a:extLst>
                    <a:ext uri="{9D8B030D-6E8A-4147-A177-3AD203B41FA5}">
                      <a16:colId xmlns:a16="http://schemas.microsoft.com/office/drawing/2014/main" val="3196484121"/>
                    </a:ext>
                  </a:extLst>
                </a:gridCol>
              </a:tblGrid>
              <a:tr h="3634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Semana</a:t>
                      </a:r>
                      <a:endParaRPr lang="pt-PT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Dias</a:t>
                      </a:r>
                      <a:endParaRPr lang="pt-PT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Tópico</a:t>
                      </a:r>
                      <a:endParaRPr lang="pt-PT" sz="1800" dirty="0" err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:a16="http://schemas.microsoft.com/office/drawing/2014/main" val="2736819412"/>
                  </a:ext>
                </a:extLst>
              </a:tr>
              <a:tr h="3634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pt-PT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7 e 9 Set</a:t>
                      </a:r>
                      <a:endParaRPr lang="pt-PT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pt-PT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:a16="http://schemas.microsoft.com/office/drawing/2014/main" val="777212253"/>
                  </a:ext>
                </a:extLst>
              </a:tr>
              <a:tr h="3634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2</a:t>
                      </a:r>
                      <a:endParaRPr lang="pt-PT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14 e 16 Set</a:t>
                      </a:r>
                      <a:endParaRPr lang="pt-PT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</a:t>
                      </a:r>
                      <a:endParaRPr lang="pt-PT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:a16="http://schemas.microsoft.com/office/drawing/2014/main" val="1384772007"/>
                  </a:ext>
                </a:extLst>
              </a:tr>
              <a:tr h="3634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3</a:t>
                      </a:r>
                      <a:endParaRPr lang="pt-PT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highlight>
                            <a:srgbClr val="FFFF00"/>
                          </a:highlight>
                        </a:rPr>
                        <a:t>21 e </a:t>
                      </a:r>
                      <a:r>
                        <a:rPr lang="pt-PT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23 Set</a:t>
                      </a:r>
                      <a:endParaRPr lang="pt-PT" sz="18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Estágio</a:t>
                      </a:r>
                      <a:endParaRPr lang="pt-PT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:a16="http://schemas.microsoft.com/office/drawing/2014/main" val="249442523"/>
                  </a:ext>
                </a:extLst>
              </a:tr>
              <a:tr h="3634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4</a:t>
                      </a:r>
                      <a:endParaRPr lang="pt-PT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28 Set e 30 Set</a:t>
                      </a:r>
                      <a:endParaRPr lang="pt-PT" sz="18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effectLst/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Estágio</a:t>
                      </a:r>
                      <a:endParaRPr lang="pt-PT" sz="18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:a16="http://schemas.microsoft.com/office/drawing/2014/main" val="4260904969"/>
                  </a:ext>
                </a:extLst>
              </a:tr>
              <a:tr h="3634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5</a:t>
                      </a:r>
                      <a:endParaRPr lang="pt-PT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7 Out</a:t>
                      </a:r>
                      <a:endParaRPr lang="pt-PT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pt-PT" sz="18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pt-PT" dirty="0"/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:a16="http://schemas.microsoft.com/office/drawing/2014/main" val="2617905887"/>
                  </a:ext>
                </a:extLst>
              </a:tr>
              <a:tr h="3634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6</a:t>
                      </a:r>
                      <a:endParaRPr lang="pt-PT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12 e 14 Out</a:t>
                      </a:r>
                      <a:endParaRPr lang="pt-PT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e 3</a:t>
                      </a:r>
                      <a:endParaRPr lang="pt-PT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:a16="http://schemas.microsoft.com/office/drawing/2014/main" val="3537372323"/>
                  </a:ext>
                </a:extLst>
              </a:tr>
              <a:tr h="3642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pt-PT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 e 21 Out</a:t>
                      </a:r>
                      <a:endParaRPr lang="pt-PT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pt-PT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:a16="http://schemas.microsoft.com/office/drawing/2014/main" val="4153821542"/>
                  </a:ext>
                </a:extLst>
              </a:tr>
              <a:tr h="3642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</a:rPr>
                        <a:t>8</a:t>
                      </a:r>
                      <a:endParaRPr lang="pt-PT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26 e 28</a:t>
                      </a:r>
                      <a:r>
                        <a:rPr lang="pt-PT" sz="180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 Out</a:t>
                      </a: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2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Pausa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exames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trimestrais</a:t>
                      </a:r>
                      <a:r>
                        <a:rPr lang="en-US" sz="180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pt-PT" sz="1800" kern="1200" dirty="0">
                        <a:solidFill>
                          <a:schemeClr val="tx1"/>
                        </a:solidFill>
                        <a:effectLst/>
                        <a:highlight>
                          <a:srgbClr val="00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:a16="http://schemas.microsoft.com/office/drawing/2014/main" val="295966605"/>
                  </a:ext>
                </a:extLst>
              </a:tr>
              <a:tr h="364269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e 4 </a:t>
                      </a:r>
                      <a:r>
                        <a:rPr lang="pt-PT" sz="18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Nov</a:t>
                      </a:r>
                      <a:endParaRPr lang="pt-PT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pt-PT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:a16="http://schemas.microsoft.com/office/drawing/2014/main" val="455062743"/>
                  </a:ext>
                </a:extLst>
              </a:tr>
              <a:tr h="364269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pt-PT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e </a:t>
                      </a:r>
                      <a:r>
                        <a:rPr lang="en-US" sz="18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11Nov</a:t>
                      </a:r>
                      <a:endParaRPr lang="pt-PT" sz="1800" b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e teste 1</a:t>
                      </a: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:a16="http://schemas.microsoft.com/office/drawing/2014/main" val="1177760420"/>
                  </a:ext>
                </a:extLst>
              </a:tr>
              <a:tr h="364269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pt-PT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 e 18 Nov</a:t>
                      </a:r>
                      <a:endParaRPr lang="pt-PT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:a16="http://schemas.microsoft.com/office/drawing/2014/main" val="216419687"/>
                  </a:ext>
                </a:extLst>
              </a:tr>
              <a:tr h="364269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pt-PT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 e 25 Nov</a:t>
                      </a:r>
                      <a:endParaRPr lang="pt-PT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pt-PT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:a16="http://schemas.microsoft.com/office/drawing/2014/main" val="3881360511"/>
                  </a:ext>
                </a:extLst>
              </a:tr>
              <a:tr h="364269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</a:t>
                      </a:r>
                      <a:r>
                        <a:rPr lang="pt-PT" sz="18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Nov</a:t>
                      </a:r>
                      <a:r>
                        <a:rPr lang="pt-PT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 2 Dez</a:t>
                      </a: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:a16="http://schemas.microsoft.com/office/drawing/2014/main" val="1635388299"/>
                  </a:ext>
                </a:extLst>
              </a:tr>
              <a:tr h="364269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pt-PT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7 e 10 Dez</a:t>
                      </a:r>
                      <a:endParaRPr lang="pt-PT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pt-PT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:a16="http://schemas.microsoft.com/office/drawing/2014/main" val="388261980"/>
                  </a:ext>
                </a:extLst>
              </a:tr>
              <a:tr h="590029"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pt-PT" sz="18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 e </a:t>
                      </a:r>
                      <a:r>
                        <a:rPr lang="en-US" sz="18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 Dez</a:t>
                      </a:r>
                      <a:endParaRPr lang="pt-PT" sz="1800" b="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4" marR="68584" marT="0" marB="0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Revisões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 teste 2</a:t>
                      </a:r>
                      <a:endParaRPr lang="pt-PT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4" marR="68584" marT="0" marB="0"/>
                </a:tc>
                <a:extLst>
                  <a:ext uri="{0D108BD9-81ED-4DB2-BD59-A6C34878D82A}">
                    <a16:rowId xmlns:a16="http://schemas.microsoft.com/office/drawing/2014/main" val="35994275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>
            <a:extLst>
              <a:ext uri="{FF2B5EF4-FFF2-40B4-BE49-F238E27FC236}">
                <a16:creationId xmlns:a16="http://schemas.microsoft.com/office/drawing/2014/main" id="{5E1B40B0-C27C-4C68-ADCB-9FEF46191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332656"/>
            <a:ext cx="815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pt-PT" altLang="pt-PT" sz="2400" b="1" dirty="0">
                <a:latin typeface="+mn-lt"/>
              </a:rPr>
              <a:t>Estrutura</a:t>
            </a:r>
            <a:endParaRPr lang="en-GB" altLang="pt-PT" sz="2400" b="1" dirty="0">
              <a:latin typeface="+mn-lt"/>
            </a:endParaRPr>
          </a:p>
        </p:txBody>
      </p:sp>
      <p:sp>
        <p:nvSpPr>
          <p:cNvPr id="13316" name="Text Box 4">
            <a:extLst>
              <a:ext uri="{FF2B5EF4-FFF2-40B4-BE49-F238E27FC236}">
                <a16:creationId xmlns:a16="http://schemas.microsoft.com/office/drawing/2014/main" id="{385C97FD-EC27-465C-9362-7A24C358C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556792"/>
            <a:ext cx="8001000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pt-PT" sz="2400" dirty="0">
                <a:latin typeface="+mn-lt"/>
              </a:rPr>
              <a:t> Apresentação oral de cada tópico, realização de exercícios em aula e definição de conceitos chave.</a:t>
            </a:r>
          </a:p>
          <a:p>
            <a:pPr>
              <a:defRPr/>
            </a:pPr>
            <a:endParaRPr lang="pt-PT" sz="2400" dirty="0">
              <a:latin typeface="+mn-lt"/>
            </a:endParaRPr>
          </a:p>
          <a:p>
            <a:pPr algn="just">
              <a:defRPr/>
            </a:pPr>
            <a:r>
              <a:rPr lang="pt-PT" sz="2400" dirty="0">
                <a:latin typeface="+mn-lt"/>
              </a:rPr>
              <a:t> Investigação e discussão sob orientação do professor. Os alunos deverão usar a biblioteca e internet para recolher informação e preparar a participação nas aulas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6">
            <a:extLst>
              <a:ext uri="{FF2B5EF4-FFF2-40B4-BE49-F238E27FC236}">
                <a16:creationId xmlns:a16="http://schemas.microsoft.com/office/drawing/2014/main" id="{84576EDE-B7C7-4BE1-A8C5-B6B056E9E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" y="3510"/>
            <a:ext cx="815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pt-PT" altLang="pt-PT" sz="2400" b="1" dirty="0">
                <a:latin typeface="+mn-lt"/>
              </a:rPr>
              <a:t>Avaliação</a:t>
            </a:r>
            <a:endParaRPr lang="en-GB" altLang="pt-PT" sz="2400" b="1" dirty="0">
              <a:latin typeface="+mn-lt"/>
            </a:endParaRPr>
          </a:p>
        </p:txBody>
      </p:sp>
      <p:sp>
        <p:nvSpPr>
          <p:cNvPr id="29700" name="Rectangle 2">
            <a:extLst>
              <a:ext uri="{FF2B5EF4-FFF2-40B4-BE49-F238E27FC236}">
                <a16:creationId xmlns:a16="http://schemas.microsoft.com/office/drawing/2014/main" id="{8F32F6F0-5B96-568B-AD7F-B49C78987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332656"/>
            <a:ext cx="7848600" cy="535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/>
            <a:r>
              <a:rPr lang="pt-PT" altLang="pt-PT" dirty="0"/>
              <a:t>A </a:t>
            </a:r>
            <a:r>
              <a:rPr lang="pt-PT" altLang="pt-PT" b="1" dirty="0"/>
              <a:t>nota final </a:t>
            </a:r>
            <a:r>
              <a:rPr lang="pt-PT" altLang="pt-PT" dirty="0"/>
              <a:t>será determinada:</a:t>
            </a:r>
          </a:p>
          <a:p>
            <a:endParaRPr lang="pt-PT" altLang="pt-PT" dirty="0"/>
          </a:p>
          <a:p>
            <a:pPr algn="ctr"/>
            <a:r>
              <a:rPr lang="pt-PT" altLang="pt-PT" dirty="0"/>
              <a:t>- Teste 1: 45% (Tópico 1, 2 e 3 )</a:t>
            </a:r>
          </a:p>
          <a:p>
            <a:pPr marL="285750" indent="-285750" algn="ctr">
              <a:buFontTx/>
              <a:buChar char="-"/>
            </a:pPr>
            <a:r>
              <a:rPr lang="pt-PT" altLang="pt-PT" dirty="0"/>
              <a:t>Teste 2: 55% (Tópico 3 e 4)</a:t>
            </a:r>
          </a:p>
          <a:p>
            <a:pPr algn="ctr"/>
            <a:endParaRPr lang="pt-PT" altLang="pt-PT" dirty="0"/>
          </a:p>
          <a:p>
            <a:pPr algn="ctr"/>
            <a:r>
              <a:rPr lang="pt-PT" altLang="pt-PT" b="1" dirty="0"/>
              <a:t>Se teve mais de 10 nos dois testes, dispensa exame.</a:t>
            </a:r>
          </a:p>
          <a:p>
            <a:pPr algn="ctr"/>
            <a:r>
              <a:rPr lang="pt-PT" altLang="pt-PT" b="1" dirty="0"/>
              <a:t>Se teve menos de 9.5 num só teste pode repetir apenas esse em data de exame 1ª chamada </a:t>
            </a:r>
          </a:p>
          <a:p>
            <a:pPr algn="ctr"/>
            <a:r>
              <a:rPr lang="pt-PT" altLang="pt-PT" dirty="0"/>
              <a:t> </a:t>
            </a:r>
          </a:p>
          <a:p>
            <a:pPr algn="ctr"/>
            <a:r>
              <a:rPr lang="pt-PT" altLang="pt-PT" dirty="0"/>
              <a:t>Se não a obteve em mais de um teste; - Exame Final: 100%</a:t>
            </a:r>
          </a:p>
          <a:p>
            <a:pPr algn="ctr"/>
            <a:r>
              <a:rPr lang="pt-PT" altLang="pt-PT" dirty="0"/>
              <a:t> </a:t>
            </a:r>
          </a:p>
          <a:p>
            <a:pPr algn="ctr"/>
            <a:r>
              <a:rPr lang="pt-PT" altLang="pt-PT" b="1" dirty="0"/>
              <a:t>Proposta de datas de avaliação:</a:t>
            </a:r>
          </a:p>
          <a:p>
            <a:pPr marL="285750" indent="-285750" algn="ctr">
              <a:buFontTx/>
              <a:buChar char="-"/>
            </a:pPr>
            <a:r>
              <a:rPr lang="pt-PT" altLang="pt-PT" b="1" dirty="0"/>
              <a:t>Teste 1:  </a:t>
            </a:r>
            <a:r>
              <a:rPr lang="pt-PT" altLang="pt-PT" dirty="0"/>
              <a:t>11/11</a:t>
            </a:r>
          </a:p>
          <a:p>
            <a:pPr algn="ctr"/>
            <a:r>
              <a:rPr lang="pt-PT" altLang="pt-PT" b="1" dirty="0"/>
              <a:t>- Teste 2: </a:t>
            </a:r>
            <a:r>
              <a:rPr lang="pt-PT" altLang="pt-PT" dirty="0"/>
              <a:t>16/12</a:t>
            </a:r>
          </a:p>
          <a:p>
            <a:pPr marL="285750" indent="-285750" algn="ctr">
              <a:buFontTx/>
              <a:buChar char="-"/>
            </a:pPr>
            <a:endParaRPr lang="pt-PT" altLang="pt-PT" b="1" dirty="0"/>
          </a:p>
          <a:p>
            <a:pPr marL="285750" indent="-285750" algn="ctr">
              <a:buFontTx/>
              <a:buChar char="-"/>
            </a:pPr>
            <a:r>
              <a:rPr lang="pt-PT" altLang="pt-PT" b="1" dirty="0"/>
              <a:t>Exame final: </a:t>
            </a:r>
          </a:p>
          <a:p>
            <a:pPr marL="285750" indent="-285750" algn="ctr">
              <a:buFontTx/>
              <a:buChar char="-"/>
            </a:pPr>
            <a:r>
              <a:rPr lang="pt-PT" altLang="pt-PT" b="1" dirty="0"/>
              <a:t>1.ª chamada </a:t>
            </a:r>
            <a:r>
              <a:rPr lang="pt-PT" altLang="pt-PT" dirty="0"/>
              <a:t>– 11 Janeiro 2027</a:t>
            </a:r>
          </a:p>
          <a:p>
            <a:pPr marL="285750" indent="-285750" algn="ctr">
              <a:buFontTx/>
              <a:buChar char="-"/>
            </a:pPr>
            <a:r>
              <a:rPr lang="pt-PT" altLang="pt-PT" b="1" dirty="0"/>
              <a:t>2.ª chamada </a:t>
            </a:r>
            <a:r>
              <a:rPr lang="pt-PT" altLang="pt-PT" dirty="0"/>
              <a:t>– 25 Janeiro 2027</a:t>
            </a:r>
          </a:p>
          <a:p>
            <a:pPr marL="285750" indent="-285750" algn="ctr">
              <a:buFontTx/>
              <a:buChar char="-"/>
            </a:pPr>
            <a:r>
              <a:rPr lang="pt-PT" altLang="pt-PT" b="1" dirty="0"/>
              <a:t>Época especial </a:t>
            </a:r>
            <a:r>
              <a:rPr lang="pt-PT" altLang="pt-PT" dirty="0"/>
              <a:t>– 1 Fevereiro 2027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AFED3D-E582-4C89-8DA7-80A43ACBE623}"/>
              </a:ext>
            </a:extLst>
          </p:cNvPr>
          <p:cNvSpPr/>
          <p:nvPr/>
        </p:nvSpPr>
        <p:spPr>
          <a:xfrm>
            <a:off x="539552" y="548680"/>
            <a:ext cx="8280920" cy="1705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b="1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Tópico</a:t>
            </a:r>
            <a:r>
              <a:rPr lang="en-US" b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1 – 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endParaRPr lang="pt-PT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pt-PT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pt-PT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fornecenida</a:t>
            </a:r>
            <a:r>
              <a:rPr lang="pt-PT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pelo Prof. Pedro Ochoa</a:t>
            </a:r>
            <a:endParaRPr lang="pt-PT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b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PT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F79882B9-0F98-4791-A9D7-D011EF81F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725" y="154219"/>
            <a:ext cx="8153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pt-PT" altLang="pt-PT" sz="2400" b="1" dirty="0">
                <a:latin typeface="+mn-lt"/>
              </a:rPr>
              <a:t>Bibliografia</a:t>
            </a:r>
            <a:endParaRPr lang="en-GB" altLang="pt-PT" sz="2400" b="1" dirty="0">
              <a:latin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>
            <a:extLst>
              <a:ext uri="{FF2B5EF4-FFF2-40B4-BE49-F238E27FC236}">
                <a16:creationId xmlns:a16="http://schemas.microsoft.com/office/drawing/2014/main" id="{80E00EAF-089C-4055-920C-3D96D9EA3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725" y="154219"/>
            <a:ext cx="8153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  <a:defRPr/>
            </a:pPr>
            <a:r>
              <a:rPr lang="pt-PT" altLang="pt-PT" sz="2400" b="1" dirty="0">
                <a:latin typeface="+mn-lt"/>
              </a:rPr>
              <a:t>Bibliografia</a:t>
            </a:r>
            <a:endParaRPr lang="en-GB" altLang="pt-PT" sz="2400" b="1" dirty="0">
              <a:latin typeface="+mn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C263FD-2414-4BE5-9AAF-5FB31A1945EC}"/>
              </a:ext>
            </a:extLst>
          </p:cNvPr>
          <p:cNvSpPr/>
          <p:nvPr/>
        </p:nvSpPr>
        <p:spPr>
          <a:xfrm>
            <a:off x="323528" y="616181"/>
            <a:ext cx="8568952" cy="5029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b="1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Tópico</a:t>
            </a:r>
            <a:r>
              <a:rPr lang="en-US" b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b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pt-PT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b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PT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Bettinger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P., K. Boston, J.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Siry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and D.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Grebner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2009. </a:t>
            </a:r>
            <a:r>
              <a:rPr lang="en-US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Forest management and Planning. 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Ed. 1. Academic Press, Burlington. pp. 1-13, 67-74.</a:t>
            </a:r>
            <a:r>
              <a:rPr lang="en-US" b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PT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* Davis L., Johnson, K.,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Bettinger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P. and Howard T. 2001. Forest management to sustain ecological, economic and social values. 4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edition, McGraw-Hill Companies, Inc. </a:t>
            </a:r>
            <a:endParaRPr lang="pt-PT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* Young R. and Giese R 2003. Introduction to forest ecosystem science and management. 3</a:t>
            </a:r>
            <a:r>
              <a:rPr lang="en-US" baseline="30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edition. Josh Wiley &amp; Sons. Chapters: 9, 13, 14, 21</a:t>
            </a:r>
            <a:endParaRPr lang="pt-PT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Amacher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G,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Ollikainen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M.,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Koskela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E. 2009. Economics of forest resources. MIT Press, Massachusetts.</a:t>
            </a:r>
            <a:endParaRPr lang="pt-PT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Leuschner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W. 1984  Introduction to forest resource management. Josh Wiley &amp; Sons, NY</a:t>
            </a:r>
            <a:endParaRPr lang="pt-PT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BADE42-7C20-44A9-ABDB-3CEED4E210B7}"/>
              </a:ext>
            </a:extLst>
          </p:cNvPr>
          <p:cNvSpPr/>
          <p:nvPr/>
        </p:nvSpPr>
        <p:spPr>
          <a:xfrm>
            <a:off x="323528" y="266700"/>
            <a:ext cx="8712968" cy="5860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b="1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Tópico</a:t>
            </a:r>
            <a:r>
              <a:rPr lang="en-US" b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endParaRPr lang="pt-PT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b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	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b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Bettinger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P., K. Boston, J.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Siry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and D.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Grebner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2009. </a:t>
            </a:r>
            <a:r>
              <a:rPr lang="en-US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Forest management and Planning. 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Ed. 1. Academic Press, Burlington. pp. 15-16, 29-56</a:t>
            </a:r>
            <a:endParaRPr lang="pt-PT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* Borges, J. G., L. Diaz-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Balteiro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M. E.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McDill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and L. C. E. Rodriguez (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Eds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) 2014 </a:t>
            </a:r>
            <a:r>
              <a:rPr lang="en-US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management of industrial forest plantations. Theoretical foundations and applications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Springer, Managing Forest Ecosystems Vol 33, pp. 121-154, 166-170.</a:t>
            </a:r>
            <a:endParaRPr lang="pt-PT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* Davis L., Johnson, K.,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Bettinger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P. and Howard T. 2001. Forest management to sustain ecological, economic and social values. 4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edition, McGraw-Hill Companies, Inc. </a:t>
            </a:r>
            <a:endParaRPr lang="pt-PT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* Klemperer 1996. Forest Resource economics and finance. 1</a:t>
            </a:r>
            <a:r>
              <a:rPr lang="en-US" baseline="300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edition. McGraw-Hill Companies, Inc. NY.  </a:t>
            </a:r>
            <a:endParaRPr lang="pt-PT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Amacher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G,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Ollikainen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M.,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Koskela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E. 2009. Economics of forest resources. MIT Press, Massachusetts</a:t>
            </a:r>
            <a:endParaRPr lang="pt-PT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Duerr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W. 1960.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Fundamentos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da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economia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florestal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Fundação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Calouste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Gulkenkian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Lisboa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pt-PT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8850AC1-9D53-4598-948B-FC68CC8229E0}"/>
              </a:ext>
            </a:extLst>
          </p:cNvPr>
          <p:cNvSpPr/>
          <p:nvPr/>
        </p:nvSpPr>
        <p:spPr>
          <a:xfrm>
            <a:off x="323528" y="620688"/>
            <a:ext cx="8568952" cy="3783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b="1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Tópico</a:t>
            </a:r>
            <a:r>
              <a:rPr lang="en-US" b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endParaRPr lang="pt-PT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b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* 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Borges, J. G., L. Diaz-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Balteiro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M. E.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McDill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and L. C. E. Rodriguez (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Eds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) 2014 </a:t>
            </a:r>
            <a:r>
              <a:rPr lang="en-US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management of industrial forest plantations. Theoretical foundations and applications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Springer, Managing Forest Ecosystems Vol 33, pp. 155-165.</a:t>
            </a:r>
            <a:endParaRPr lang="pt-PT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Bettinger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P., K. Boston, J.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Siry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and D.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Grebner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2009. </a:t>
            </a:r>
            <a:r>
              <a:rPr lang="en-US" i="1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Forest management and Planning. 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Ed. 1. Academic Press, Burlington. pp. 103-124, 185-198.</a:t>
            </a:r>
            <a:endParaRPr lang="pt-PT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  <a:defRPr/>
            </a:pP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* Davis L., Johnson, K.,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Bettinger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P. and Howard T. 2001. Forest management to sustain ecological, economic and social values. 4 </a:t>
            </a:r>
            <a:r>
              <a:rPr lang="en-US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edition, McGraw-Hill Companies, Inc. </a:t>
            </a:r>
            <a:endParaRPr lang="pt-PT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10233</TotalTime>
  <Words>1196</Words>
  <Application>Microsoft Office PowerPoint</Application>
  <PresentationFormat>On-screen Show (4:3)</PresentationFormat>
  <Paragraphs>140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Garamond</vt:lpstr>
      <vt:lpstr>Gill Sans MT</vt:lpstr>
      <vt:lpstr>Times New Roman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joseborges</dc:creator>
  <cp:lastModifiedBy>Susete Marques</cp:lastModifiedBy>
  <cp:revision>395</cp:revision>
  <cp:lastPrinted>2022-10-05T20:00:18Z</cp:lastPrinted>
  <dcterms:created xsi:type="dcterms:W3CDTF">2002-11-07T19:00:18Z</dcterms:created>
  <dcterms:modified xsi:type="dcterms:W3CDTF">2026-09-07T07:51:59Z</dcterms:modified>
</cp:coreProperties>
</file>